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92" r:id="rId6"/>
    <p:sldId id="263" r:id="rId7"/>
    <p:sldId id="338" r:id="rId8"/>
    <p:sldId id="339" r:id="rId9"/>
    <p:sldId id="341" r:id="rId10"/>
    <p:sldId id="344" r:id="rId11"/>
    <p:sldId id="345" r:id="rId12"/>
    <p:sldId id="342" r:id="rId13"/>
    <p:sldId id="286" r:id="rId14"/>
    <p:sldId id="291" r:id="rId15"/>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2" autoAdjust="0"/>
    <p:restoredTop sz="95780" autoAdjust="0"/>
  </p:normalViewPr>
  <p:slideViewPr>
    <p:cSldViewPr snapToGrid="0" showGuides="1">
      <p:cViewPr varScale="1">
        <p:scale>
          <a:sx n="64" d="100"/>
          <a:sy n="64" d="100"/>
        </p:scale>
        <p:origin x="120" y="1116"/>
      </p:cViewPr>
      <p:guideLst>
        <p:guide orient="horz" pos="221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4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9" Type="http://schemas.openxmlformats.org/officeDocument/2006/relationships/tags" Target="../tags/tag38.xml"/><Relationship Id="rId8" Type="http://schemas.openxmlformats.org/officeDocument/2006/relationships/tags" Target="../tags/tag37.xml"/><Relationship Id="rId7" Type="http://schemas.openxmlformats.org/officeDocument/2006/relationships/tags" Target="../tags/tag36.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3" Type="http://schemas.openxmlformats.org/officeDocument/2006/relationships/notesSlide" Target="../notesSlides/notesSlide11.xml"/><Relationship Id="rId12" Type="http://schemas.openxmlformats.org/officeDocument/2006/relationships/slideLayout" Target="../slideLayouts/slideLayout7.xml"/><Relationship Id="rId11" Type="http://schemas.openxmlformats.org/officeDocument/2006/relationships/tags" Target="../tags/tag40.xml"/><Relationship Id="rId10" Type="http://schemas.openxmlformats.org/officeDocument/2006/relationships/tags" Target="../tags/tag39.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7.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7.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7.pn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7.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7" Type="http://schemas.openxmlformats.org/officeDocument/2006/relationships/slideLayout" Target="../slideLayouts/slideLayout7.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image" Target="../media/image10.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9.xml"/><Relationship Id="rId7" Type="http://schemas.openxmlformats.org/officeDocument/2006/relationships/image" Target="../media/image12.png"/><Relationship Id="rId6" Type="http://schemas.openxmlformats.org/officeDocument/2006/relationships/image" Target="../media/image11.png"/><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0" Type="http://schemas.openxmlformats.org/officeDocument/2006/relationships/notesSlide" Target="../notesSlides/notesSlide8.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5" Type="http://schemas.openxmlformats.org/officeDocument/2006/relationships/notesSlide" Target="../notesSlides/notesSlide9.xml"/><Relationship Id="rId14" Type="http://schemas.openxmlformats.org/officeDocument/2006/relationships/slideLayout" Target="../slideLayouts/slideLayout7.xml"/><Relationship Id="rId13" Type="http://schemas.openxmlformats.org/officeDocument/2006/relationships/tags" Target="../tags/tag30.xml"/><Relationship Id="rId12" Type="http://schemas.openxmlformats.org/officeDocument/2006/relationships/image" Target="../media/image13.png"/><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223683" y="2729511"/>
            <a:ext cx="9744635" cy="1014730"/>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中山大学毕业论文</a:t>
            </a: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自我汇报</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6" name="TextBox 10"/>
          <p:cNvSpPr txBox="1"/>
          <p:nvPr/>
        </p:nvSpPr>
        <p:spPr>
          <a:xfrm>
            <a:off x="2565806" y="39900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4148436"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汇报人</a:t>
            </a:r>
            <a:r>
              <a:rPr lang="zh-CN" altLang="en-US" dirty="0">
                <a:solidFill>
                  <a:srgbClr val="014723"/>
                </a:solidFill>
                <a:latin typeface="微软雅黑" panose="020B0503020204020204" pitchFamily="34" charset="-122"/>
                <a:ea typeface="微软雅黑" panose="020B0503020204020204" pitchFamily="34" charset="-122"/>
              </a:rPr>
              <a:t>：</a:t>
            </a:r>
            <a:r>
              <a:rPr lang="zh-CN" altLang="en-US" dirty="0">
                <a:solidFill>
                  <a:srgbClr val="014723"/>
                </a:solidFill>
                <a:latin typeface="微软雅黑" panose="020B0503020204020204" pitchFamily="34" charset="-122"/>
                <a:ea typeface="微软雅黑" panose="020B0503020204020204" pitchFamily="34" charset="-122"/>
              </a:rPr>
              <a:t>黄梓航</a:t>
            </a:r>
            <a:endParaRPr lang="zh-CN" altLang="en-US"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349487" y="5644929"/>
            <a:ext cx="1959610" cy="397510"/>
          </a:xfrm>
          <a:prstGeom prst="rect">
            <a:avLst/>
          </a:prstGeom>
          <a:noFill/>
        </p:spPr>
        <p:txBody>
          <a:bodyPr wrap="none" lIns="91416" tIns="45708" rIns="91416" bIns="45708" rtlCol="0">
            <a:spAutoFit/>
          </a:bodyPr>
          <a:lstStyle/>
          <a:p>
            <a:pPr algn="ctr"/>
            <a:r>
              <a:rPr lang="zh-CN" altLang="en-US" sz="2000" b="1" dirty="0">
                <a:solidFill>
                  <a:srgbClr val="014723"/>
                </a:solidFill>
                <a:latin typeface="微软雅黑" panose="020B0503020204020204" pitchFamily="34" charset="-122"/>
                <a:ea typeface="微软雅黑" panose="020B0503020204020204" pitchFamily="34" charset="-122"/>
              </a:rPr>
              <a:t>指导老师</a:t>
            </a:r>
            <a:r>
              <a:rPr lang="zh-CN" altLang="en-US" sz="2000" dirty="0" smtClean="0">
                <a:solidFill>
                  <a:srgbClr val="014723"/>
                </a:solidFill>
                <a:latin typeface="微软雅黑" panose="020B0503020204020204" pitchFamily="34" charset="-122"/>
                <a:ea typeface="微软雅黑" panose="020B0503020204020204" pitchFamily="34" charset="-122"/>
              </a:rPr>
              <a:t>：时</a:t>
            </a:r>
            <a:r>
              <a:rPr lang="zh-CN" altLang="en-US" sz="2000" dirty="0" smtClean="0">
                <a:solidFill>
                  <a:srgbClr val="014723"/>
                </a:solidFill>
                <a:latin typeface="微软雅黑" panose="020B0503020204020204" pitchFamily="34" charset="-122"/>
                <a:ea typeface="微软雅黑" panose="020B0503020204020204" pitchFamily="34" charset="-122"/>
              </a:rPr>
              <a:t>聪</a:t>
            </a:r>
            <a:endParaRPr lang="zh-CN" altLang="en-US" sz="2000" dirty="0" smtClean="0">
              <a:solidFill>
                <a:srgbClr val="014723"/>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cstate="print"/>
          <a:stretch>
            <a:fillRect/>
          </a:stretch>
        </p:blipFill>
        <p:spPr>
          <a:xfrm>
            <a:off x="-609600" y="6311900"/>
            <a:ext cx="406400" cy="406400"/>
          </a:xfrm>
          <a:prstGeom prst="rect">
            <a:avLst/>
          </a:prstGeom>
        </p:spPr>
      </p:pic>
      <p:pic>
        <p:nvPicPr>
          <p:cNvPr id="19" name="图片 18"/>
          <p:cNvPicPr>
            <a:picLocks noChangeAspect="1"/>
          </p:cNvPicPr>
          <p:nvPr/>
        </p:nvPicPr>
        <p:blipFill rotWithShape="1">
          <a:blip r:embed="rId5"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Tree>
  </p:cSld>
  <p:clrMapOvr>
    <a:masterClrMapping/>
  </p:clrMapOvr>
  <p:timing>
    <p:tnLst>
      <p:par>
        <p:cTn id="1" dur="indefinite" restart="never" nodeType="tmRoot">
          <p:childTnLst>
            <p:audio>
              <p:cMediaNode vol="100000" numSld="100">
                <p:cTn id="2"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6" grpId="0"/>
      <p:bldP spid="13" grpId="0"/>
      <p:bldP spid="14" grpId="0"/>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234387"/>
            <a:ext cx="7517996" cy="638411"/>
            <a:chOff x="4910249" y="2459187"/>
            <a:chExt cx="4988899" cy="478808"/>
          </a:xfrm>
        </p:grpSpPr>
        <p:sp>
          <p:nvSpPr>
            <p:cNvPr id="23" name="矩形 22"/>
            <p:cNvSpPr/>
            <p:nvPr/>
          </p:nvSpPr>
          <p:spPr>
            <a:xfrm>
              <a:off x="5296473" y="2459187"/>
              <a:ext cx="4602675" cy="34528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在传统光声成像重建算法下，重建图像质量与采集数据的传感器数量成正比。</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910249" y="2570667"/>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755409"/>
            <a:ext cx="7606260" cy="1198880"/>
            <a:chOff x="4910249" y="3241174"/>
            <a:chExt cx="5704695" cy="899159"/>
          </a:xfrm>
        </p:grpSpPr>
        <p:sp>
          <p:nvSpPr>
            <p:cNvPr id="32" name="文本框 31"/>
            <p:cNvSpPr txBox="1"/>
            <p:nvPr/>
          </p:nvSpPr>
          <p:spPr>
            <a:xfrm>
              <a:off x="5346848" y="3241174"/>
              <a:ext cx="5268096" cy="899159"/>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将神经网络应用于光声成像的后处理能显著改善采样信息丢失导致的成像精度低的问题，验证了项目想法的可行性。为低成本下获取高精度光声图像的研究提供了一个解决方法。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5080215"/>
            <a:ext cx="7606260" cy="829945"/>
            <a:chOff x="4910249" y="4612809"/>
            <a:chExt cx="5704695" cy="622458"/>
          </a:xfrm>
        </p:grpSpPr>
        <p:sp>
          <p:nvSpPr>
            <p:cNvPr id="38" name="文本框 37"/>
            <p:cNvSpPr txBox="1"/>
            <p:nvPr/>
          </p:nvSpPr>
          <p:spPr>
            <a:xfrm>
              <a:off x="5346848" y="4612809"/>
              <a:ext cx="5268096" cy="622458"/>
            </a:xfrm>
            <a:prstGeom prst="rect">
              <a:avLst/>
            </a:prstGeom>
            <a:noFill/>
          </p:spPr>
          <p:txBody>
            <a:bodyPr wrap="square" rtlCol="0">
              <a:spAutoFit/>
            </a:bodyPr>
            <a:lstStyle/>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Swin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Transformer 模型在将低质量光声重建图像预测为高质量光声重建图像的优化任务上，在较少的训练集和较少的训练次数下仍具有较好的优化效果。</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4910249" y="4707019"/>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par>
    </p:tnLst>
    <p:bldLst>
      <p:bldP spid="29" grpId="0"/>
      <p:bldP spid="35" grpId="0"/>
      <p:bldP spid="20" grpId="0" bldLvl="0" animBg="1"/>
      <p:bldP spid="43"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09955" y="1108710"/>
            <a:ext cx="214439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不足</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与发展方向</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3"/>
          <p:cNvSpPr/>
          <p:nvPr/>
        </p:nvSpPr>
        <p:spPr>
          <a:xfrm>
            <a:off x="1793696" y="3713626"/>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559463" y="2213061"/>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由于项目实施的时间有限，数据集的图片数量和丰富程度还不够</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充实。在今后的优化中，可以适当增加数据集的来源，或通过在光声成像的仿真及重建中设置不同的传感器数量等</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方式来获取更丰富的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数据集。</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TextBox 75"/>
          <p:cNvSpPr txBox="1"/>
          <p:nvPr/>
        </p:nvSpPr>
        <p:spPr>
          <a:xfrm>
            <a:off x="5559464" y="3635493"/>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由于训练次数有限，该模型在优化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50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个传感器下的重建图像上效果显著；而在优化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个传感器下的重建图像的效果并不是很好。这点可以通过增加由</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个传感器得出的重建图像的数据集及增加训练epoch次数</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等方式</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解决。</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TextBox 76"/>
          <p:cNvSpPr txBox="1"/>
          <p:nvPr/>
        </p:nvSpPr>
        <p:spPr>
          <a:xfrm>
            <a:off x="5559463" y="5417502"/>
            <a:ext cx="5088564" cy="969010"/>
          </a:xfrm>
          <a:prstGeom prst="rect">
            <a:avLst/>
          </a:prstGeom>
          <a:noFill/>
        </p:spPr>
        <p:txBody>
          <a:bodyPr wrap="square" lIns="0" tIns="0" rIns="0" bIns="0" rtlCol="0">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在医学的运用过程中，模型的推理成本也是一项很重要的指标。在今后的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优化中，可以通过量化、剪枝、知识蒸馏、参数共享等方法减少</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内存消耗与提高模型</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运行速度。</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3"/>
          <p:cNvSpPr/>
          <p:nvPr/>
        </p:nvSpPr>
        <p:spPr>
          <a:xfrm>
            <a:off x="1793696" y="21716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286537"/>
            <a:ext cx="672074" cy="672075"/>
            <a:chOff x="2769119" y="1848492"/>
            <a:chExt cx="504056" cy="504056"/>
          </a:xfrm>
          <a:solidFill>
            <a:schemeClr val="accent2"/>
          </a:solidFill>
        </p:grpSpPr>
        <p:sp>
          <p:nvSpPr>
            <p:cNvPr id="32" name="椭圆 31"/>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37" name="矩形 3"/>
          <p:cNvSpPr/>
          <p:nvPr/>
        </p:nvSpPr>
        <p:spPr>
          <a:xfrm>
            <a:off x="1793696" y="535568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8" name="组合 37"/>
          <p:cNvGrpSpPr/>
          <p:nvPr/>
        </p:nvGrpSpPr>
        <p:grpSpPr>
          <a:xfrm>
            <a:off x="1480080" y="3812418"/>
            <a:ext cx="672074" cy="672075"/>
            <a:chOff x="2471142" y="2586760"/>
            <a:chExt cx="504056" cy="504056"/>
          </a:xfrm>
          <a:solidFill>
            <a:schemeClr val="accent2"/>
          </a:solidFill>
        </p:grpSpPr>
        <p:sp>
          <p:nvSpPr>
            <p:cNvPr id="39" name="椭圆 38"/>
            <p:cNvSpPr/>
            <p:nvPr/>
          </p:nvSpPr>
          <p:spPr>
            <a:xfrm>
              <a:off x="2471142" y="2586760"/>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520528" y="5454474"/>
            <a:ext cx="672074" cy="672075"/>
            <a:chOff x="2769119" y="3325028"/>
            <a:chExt cx="504056" cy="504056"/>
          </a:xfrm>
          <a:solidFill>
            <a:schemeClr val="accent2"/>
          </a:solidFill>
        </p:grpSpPr>
        <p:sp>
          <p:nvSpPr>
            <p:cNvPr id="42" name="椭圆 41"/>
            <p:cNvSpPr/>
            <p:nvPr/>
          </p:nvSpPr>
          <p:spPr>
            <a:xfrm>
              <a:off x="2769119" y="3325028"/>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3" name="TextBox 72"/>
            <p:cNvSpPr txBox="1"/>
            <p:nvPr/>
          </p:nvSpPr>
          <p:spPr>
            <a:xfrm>
              <a:off x="2808589" y="3407779"/>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03</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396871"/>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发展方向一</a:t>
            </a:r>
            <a:endParaRPr lang="zh-CN" altLang="en-US" sz="2935" dirty="0">
              <a:solidFill>
                <a:schemeClr val="bg1"/>
              </a:solidFill>
            </a:endParaRPr>
          </a:p>
        </p:txBody>
      </p:sp>
      <p:sp>
        <p:nvSpPr>
          <p:cNvPr id="45" name="TextBox 83"/>
          <p:cNvSpPr txBox="1"/>
          <p:nvPr/>
        </p:nvSpPr>
        <p:spPr>
          <a:xfrm>
            <a:off x="2439925" y="3922752"/>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发展方向二</a:t>
            </a:r>
            <a:endParaRPr lang="zh-CN" altLang="en-US" sz="2935" dirty="0">
              <a:solidFill>
                <a:schemeClr val="bg1"/>
              </a:solidFill>
            </a:endParaRPr>
          </a:p>
        </p:txBody>
      </p:sp>
      <p:sp>
        <p:nvSpPr>
          <p:cNvPr id="46"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发展方向三</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8" name="直接连接符 7"/>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11"/>
            </p:custDataLst>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35" grpId="0"/>
      <p:bldP spid="18" grpId="0" animBg="1"/>
      <p:bldP spid="20" grpId="0"/>
      <p:bldP spid="21" grpId="0"/>
      <p:bldP spid="23" grpId="0"/>
      <p:bldP spid="25" grpId="0" animBg="1"/>
      <p:bldP spid="37" grpId="0" animBg="1"/>
      <p:bldP spid="44" grpId="0"/>
      <p:bldP spid="45" grpId="0"/>
      <p:bldP spid="46"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p:nvPr/>
        </p:nvSpPr>
        <p:spPr>
          <a:xfrm>
            <a:off x="4093771"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chemeClr val="accent1"/>
                </a:solidFill>
                <a:latin typeface="微软雅黑" panose="020B0503020204020204" pitchFamily="34" charset="-122"/>
                <a:ea typeface="微软雅黑" panose="020B0503020204020204" pitchFamily="34" charset="-122"/>
              </a:rPr>
              <a:t>汇报人</a:t>
            </a:r>
            <a:r>
              <a:rPr lang="zh-CN" altLang="en-US" dirty="0">
                <a:solidFill>
                  <a:schemeClr val="accent1"/>
                </a:solidFill>
                <a:latin typeface="微软雅黑" panose="020B0503020204020204" pitchFamily="34" charset="-122"/>
                <a:ea typeface="微软雅黑" panose="020B0503020204020204" pitchFamily="34" charset="-122"/>
              </a:rPr>
              <a:t>：黄梓</a:t>
            </a:r>
            <a:r>
              <a:rPr lang="zh-CN" altLang="en-US" dirty="0">
                <a:solidFill>
                  <a:schemeClr val="accent1"/>
                </a:solidFill>
                <a:latin typeface="微软雅黑" panose="020B0503020204020204" pitchFamily="34" charset="-122"/>
                <a:ea typeface="微软雅黑" panose="020B0503020204020204" pitchFamily="34" charset="-122"/>
              </a:rPr>
              <a:t>航</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059705" y="5644929"/>
            <a:ext cx="1959610" cy="397510"/>
          </a:xfrm>
          <a:prstGeom prst="rect">
            <a:avLst/>
          </a:prstGeom>
          <a:noFill/>
        </p:spPr>
        <p:txBody>
          <a:bodyPr wrap="none" lIns="91416" tIns="45708" rIns="91416" bIns="45708" rtlCol="0">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rPr>
              <a:t>指导老师</a:t>
            </a:r>
            <a:r>
              <a:rPr lang="zh-CN" altLang="en-US" sz="2000" dirty="0" smtClean="0">
                <a:solidFill>
                  <a:schemeClr val="accent1"/>
                </a:solidFill>
                <a:latin typeface="微软雅黑" panose="020B0503020204020204" pitchFamily="34" charset="-122"/>
                <a:ea typeface="微软雅黑" panose="020B0503020204020204" pitchFamily="34" charset="-122"/>
              </a:rPr>
              <a:t>：时</a:t>
            </a:r>
            <a:r>
              <a:rPr lang="zh-CN" altLang="en-US" sz="2000" dirty="0" smtClean="0">
                <a:solidFill>
                  <a:schemeClr val="accent1"/>
                </a:solidFill>
                <a:latin typeface="微软雅黑" panose="020B0503020204020204" pitchFamily="34" charset="-122"/>
                <a:ea typeface="微软雅黑" panose="020B0503020204020204" pitchFamily="34" charset="-122"/>
              </a:rPr>
              <a:t>聪</a:t>
            </a:r>
            <a:endParaRPr lang="zh-CN" altLang="en-US" sz="2000" dirty="0" smtClean="0">
              <a:solidFill>
                <a:schemeClr val="accent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87479"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accent1"/>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8167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chemeClr val="accent1"/>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879478" y="2881911"/>
            <a:ext cx="843304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3" name="TextBox 10"/>
          <p:cNvSpPr txBox="1"/>
          <p:nvPr/>
        </p:nvSpPr>
        <p:spPr>
          <a:xfrm>
            <a:off x="2718206" y="41424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3" grpId="0"/>
      <p:bldP spid="14" grpId="0"/>
      <p:bldP spid="11" grpId="0" animBg="1"/>
      <p:bldP spid="12" grpId="0" animBg="1"/>
      <p:bldP spid="18" grpId="0"/>
      <p:bldP spid="20" grpId="0"/>
      <p:bldP spid="21" grpId="0" animBg="1"/>
      <p:bldP spid="22" grpId="0"/>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nvSpPr>
        <p:spPr>
          <a:xfrm>
            <a:off x="5642044" y="5076279"/>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绪论背景</a:t>
            </a:r>
            <a:endParaRPr lang="zh-CN" altLang="en-US" sz="2000" b="1" dirty="0"/>
          </a:p>
        </p:txBody>
      </p:sp>
      <p:sp>
        <p:nvSpPr>
          <p:cNvPr id="60" name="圆角矩形 59"/>
          <p:cNvSpPr/>
          <p:nvPr/>
        </p:nvSpPr>
        <p:spPr>
          <a:xfrm>
            <a:off x="6746944" y="21725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训练数据</a:t>
            </a:r>
            <a:r>
              <a:rPr lang="zh-CN" altLang="en-US" sz="2000" b="1" dirty="0"/>
              <a:t>集的生成</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模型的搭建与训练</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模型的分析与评估</a:t>
            </a:r>
            <a:endParaRPr lang="zh-CN" altLang="en-US" sz="2000" b="1" dirty="0"/>
          </a:p>
        </p:txBody>
      </p:sp>
      <p:sp>
        <p:nvSpPr>
          <p:cNvPr id="63" name="圆角矩形 62"/>
          <p:cNvSpPr/>
          <p:nvPr/>
        </p:nvSpPr>
        <p:spPr>
          <a:xfrm>
            <a:off x="6746944" y="5076279"/>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论文总结</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57860" y="1108710"/>
            <a:ext cx="264477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研究问题的</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发现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3" name="图片 2" descr="img_1_02"/>
          <p:cNvPicPr>
            <a:picLocks noChangeAspect="1"/>
          </p:cNvPicPr>
          <p:nvPr/>
        </p:nvPicPr>
        <p:blipFill>
          <a:blip r:embed="rId2"/>
          <a:stretch>
            <a:fillRect/>
          </a:stretch>
        </p:blipFill>
        <p:spPr>
          <a:xfrm>
            <a:off x="5458460" y="871855"/>
            <a:ext cx="6329680" cy="4220845"/>
          </a:xfrm>
          <a:prstGeom prst="rect">
            <a:avLst/>
          </a:prstGeom>
        </p:spPr>
      </p:pic>
      <p:pic>
        <p:nvPicPr>
          <p:cNvPr id="4" name="图片 3" descr="img_1_03"/>
          <p:cNvPicPr>
            <a:picLocks noChangeAspect="1"/>
          </p:cNvPicPr>
          <p:nvPr/>
        </p:nvPicPr>
        <p:blipFill>
          <a:blip r:embed="rId3"/>
          <a:stretch>
            <a:fillRect/>
          </a:stretch>
        </p:blipFill>
        <p:spPr>
          <a:xfrm>
            <a:off x="5458460" y="5046980"/>
            <a:ext cx="6307455" cy="1719580"/>
          </a:xfrm>
          <a:prstGeom prst="rect">
            <a:avLst/>
          </a:prstGeom>
        </p:spPr>
      </p:pic>
      <p:sp>
        <p:nvSpPr>
          <p:cNvPr id="7" name="学论网-矩形 1"/>
          <p:cNvSpPr/>
          <p:nvPr>
            <p:custDataLst>
              <p:tags r:id="rId4"/>
            </p:custDataLst>
          </p:nvPr>
        </p:nvSpPr>
        <p:spPr>
          <a:xfrm>
            <a:off x="425450" y="1770380"/>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8" name="学论网-www.xuelun.me"/>
          <p:cNvSpPr txBox="1"/>
          <p:nvPr>
            <p:custDataLst>
              <p:tags r:id="rId5"/>
            </p:custDataLst>
          </p:nvPr>
        </p:nvSpPr>
        <p:spPr>
          <a:xfrm>
            <a:off x="716280" y="1867535"/>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在</a:t>
            </a:r>
            <a:r>
              <a:rPr lang="zh-CN" sz="1600">
                <a:solidFill>
                  <a:schemeClr val="tx1">
                    <a:lumMod val="65000"/>
                    <a:lumOff val="35000"/>
                  </a:schemeClr>
                </a:solidFill>
                <a:latin typeface="微软雅黑" panose="020B0503020204020204" pitchFamily="34" charset="-122"/>
                <a:ea typeface="微软雅黑" panose="020B0503020204020204" pitchFamily="34" charset="-122"/>
              </a:rPr>
              <a:t>传统</a:t>
            </a:r>
            <a:r>
              <a:rPr sz="1600">
                <a:solidFill>
                  <a:schemeClr val="tx1">
                    <a:lumMod val="65000"/>
                    <a:lumOff val="35000"/>
                  </a:schemeClr>
                </a:solidFill>
                <a:latin typeface="微软雅黑" panose="020B0503020204020204" pitchFamily="34" charset="-122"/>
                <a:ea typeface="微软雅黑" panose="020B0503020204020204" pitchFamily="34" charset="-122"/>
              </a:rPr>
              <a:t>光声成像重建算法下，重建图像质量与采集数据的传感器数量成正比。而较多的传感器数量往往带来高昂的仪器成本，从而阻碍光声成像技术的普及。</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学论网-矩形 1"/>
          <p:cNvSpPr/>
          <p:nvPr>
            <p:custDataLst>
              <p:tags r:id="rId6"/>
            </p:custDataLst>
          </p:nvPr>
        </p:nvSpPr>
        <p:spPr>
          <a:xfrm>
            <a:off x="424815" y="4275455"/>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9" name="学论网-www.xuelun.me"/>
          <p:cNvSpPr txBox="1"/>
          <p:nvPr>
            <p:custDataLst>
              <p:tags r:id="rId7"/>
            </p:custDataLst>
          </p:nvPr>
        </p:nvSpPr>
        <p:spPr>
          <a:xfrm>
            <a:off x="715645" y="4372610"/>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神经网络是一种成本较低的图像优化方案（主要成本在于数据集的搭建及训练）</a:t>
            </a:r>
            <a:r>
              <a:rPr lang="zh-CN" sz="1600">
                <a:solidFill>
                  <a:schemeClr val="tx1">
                    <a:lumMod val="65000"/>
                    <a:lumOff val="35000"/>
                  </a:schemeClr>
                </a:solidFill>
                <a:latin typeface="微软雅黑" panose="020B0503020204020204" pitchFamily="34" charset="-122"/>
                <a:ea typeface="微软雅黑" panose="020B0503020204020204" pitchFamily="34" charset="-122"/>
              </a:rPr>
              <a:t>，</a:t>
            </a:r>
            <a:r>
              <a:rPr sz="1600">
                <a:solidFill>
                  <a:schemeClr val="tx1">
                    <a:lumMod val="65000"/>
                    <a:lumOff val="35000"/>
                  </a:schemeClr>
                </a:solidFill>
                <a:latin typeface="微软雅黑" panose="020B0503020204020204" pitchFamily="34" charset="-122"/>
                <a:ea typeface="微软雅黑" panose="020B0503020204020204" pitchFamily="34" charset="-122"/>
              </a:rPr>
              <a:t>且</a:t>
            </a:r>
            <a:r>
              <a:rPr lang="zh-CN" sz="1600">
                <a:solidFill>
                  <a:schemeClr val="tx1">
                    <a:lumMod val="65000"/>
                    <a:lumOff val="35000"/>
                  </a:schemeClr>
                </a:solidFill>
                <a:latin typeface="微软雅黑" panose="020B0503020204020204" pitchFamily="34" charset="-122"/>
                <a:ea typeface="微软雅黑" panose="020B0503020204020204" pitchFamily="34" charset="-122"/>
              </a:rPr>
              <a:t>具有</a:t>
            </a:r>
            <a:r>
              <a:rPr sz="1600">
                <a:solidFill>
                  <a:schemeClr val="tx1">
                    <a:lumMod val="65000"/>
                    <a:lumOff val="35000"/>
                  </a:schemeClr>
                </a:solidFill>
                <a:latin typeface="微软雅黑" panose="020B0503020204020204" pitchFamily="34" charset="-122"/>
                <a:ea typeface="微软雅黑" panose="020B0503020204020204" pitchFamily="34" charset="-122"/>
              </a:rPr>
              <a:t>高延展性</a:t>
            </a:r>
            <a:r>
              <a:rPr lang="zh-CN" sz="1600">
                <a:solidFill>
                  <a:schemeClr val="tx1">
                    <a:lumMod val="65000"/>
                    <a:lumOff val="35000"/>
                  </a:schemeClr>
                </a:solidFill>
                <a:latin typeface="微软雅黑" panose="020B0503020204020204" pitchFamily="34" charset="-122"/>
                <a:ea typeface="微软雅黑" panose="020B0503020204020204" pitchFamily="34" charset="-122"/>
              </a:rPr>
              <a:t>的特点。因此能</a:t>
            </a:r>
            <a:r>
              <a:rPr sz="1600">
                <a:solidFill>
                  <a:schemeClr val="tx1">
                    <a:lumMod val="65000"/>
                    <a:lumOff val="35000"/>
                  </a:schemeClr>
                </a:solidFill>
                <a:latin typeface="微软雅黑" panose="020B0503020204020204" pitchFamily="34" charset="-122"/>
                <a:ea typeface="微软雅黑" panose="020B0503020204020204" pitchFamily="34" charset="-122"/>
              </a:rPr>
              <a:t>有效控制光声成像的应用成本。</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5" grpId="0"/>
      <p:bldP spid="7" grpId="0" bldLvl="0" animBg="1"/>
      <p:bldP spid="8" grpId="0" animBg="1"/>
      <p:bldP spid="6" grpId="0" bldLvl="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rot="5400000">
            <a:off x="1169962" y="1592693"/>
            <a:ext cx="2430942" cy="4770866"/>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412583" y="1529229"/>
            <a:ext cx="6192771" cy="862197"/>
            <a:chOff x="4910249" y="2291348"/>
            <a:chExt cx="3612014" cy="646647"/>
          </a:xfrm>
        </p:grpSpPr>
        <p:sp>
          <p:nvSpPr>
            <p:cNvPr id="54" name="学论网-专注原创-www.xuelun.me"/>
            <p:cNvSpPr/>
            <p:nvPr/>
          </p:nvSpPr>
          <p:spPr>
            <a:xfrm>
              <a:off x="5296526" y="2291348"/>
              <a:ext cx="3225737" cy="345281"/>
            </a:xfrm>
            <a:prstGeom prst="rect">
              <a:avLst/>
            </a:prstGeom>
          </p:spPr>
          <p:txBody>
            <a:bodyPr wrap="square">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创新性地将 Transformer 模型引入光声成像重建领域</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667"/>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5412583" y="2759296"/>
            <a:ext cx="6472464" cy="829945"/>
            <a:chOff x="4910249" y="3082161"/>
            <a:chExt cx="4266706" cy="622458"/>
          </a:xfrm>
        </p:grpSpPr>
        <p:sp>
          <p:nvSpPr>
            <p:cNvPr id="57" name="学论网-专注原创-www.xuelun.me"/>
            <p:cNvSpPr txBox="1"/>
            <p:nvPr/>
          </p:nvSpPr>
          <p:spPr>
            <a:xfrm>
              <a:off x="5346848" y="3082161"/>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使用 k-Wave 进行光声成像仿真并生成了有关皮肤癌的医学图像数据集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8" name="学论网-专注原创-www.xuelun.me"/>
            <p:cNvSpPr/>
            <p:nvPr/>
          </p:nvSpPr>
          <p:spPr>
            <a:xfrm>
              <a:off x="4910249" y="3335384"/>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412583" y="3972218"/>
            <a:ext cx="6472462" cy="829945"/>
            <a:chOff x="4910249" y="3833763"/>
            <a:chExt cx="4266705" cy="622458"/>
          </a:xfrm>
        </p:grpSpPr>
        <p:sp>
          <p:nvSpPr>
            <p:cNvPr id="60" name="学论网-专注原创-www.xuelun.me"/>
            <p:cNvSpPr txBox="1"/>
            <p:nvPr/>
          </p:nvSpPr>
          <p:spPr>
            <a:xfrm>
              <a:off x="5346847" y="3833763"/>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基于该数据集搭建与训练了 Swin-Unet 神经网络，并运用其实现了将低质量光声重建图像优化为高质量医学图像的模型</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5412583" y="5185140"/>
            <a:ext cx="6472465" cy="806296"/>
            <a:chOff x="4910249" y="3848597"/>
            <a:chExt cx="4266707" cy="604721"/>
          </a:xfrm>
        </p:grpSpPr>
        <p:sp>
          <p:nvSpPr>
            <p:cNvPr id="63" name="学论网-专注原创-www.xuelun.me"/>
            <p:cNvSpPr txBox="1"/>
            <p:nvPr/>
          </p:nvSpPr>
          <p:spPr>
            <a:xfrm>
              <a:off x="5346848" y="3848597"/>
              <a:ext cx="3830108" cy="345281"/>
            </a:xfrm>
            <a:prstGeom prst="rect">
              <a:avLst/>
            </a:prstGeom>
            <a:noFill/>
          </p:spPr>
          <p:txBody>
            <a:bodyPr wrap="square" rtlCol="0">
              <a:spAutoFit/>
            </a:bodyPr>
            <a:lstStyle/>
            <a:p>
              <a:pPr>
                <a:lnSpc>
                  <a:spcPct val="150000"/>
                </a:lnSpc>
              </a:pPr>
              <a:r>
                <a:rPr 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本项目</a:t>
              </a: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为降低光声成像成本提供了一种解决办法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4"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3" name="TextBox 6"/>
          <p:cNvSpPr txBox="1"/>
          <p:nvPr>
            <p:custDataLst>
              <p:tags r:id="rId2"/>
            </p:custDataLst>
          </p:nvPr>
        </p:nvSpPr>
        <p:spPr>
          <a:xfrm>
            <a:off x="935990" y="1109345"/>
            <a:ext cx="241363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494281"/>
            <a:ext cx="4018586" cy="1938020"/>
            <a:chOff x="7904788" y="2224348"/>
            <a:chExt cx="4018586" cy="1938020"/>
          </a:xfrm>
        </p:grpSpPr>
        <p:sp>
          <p:nvSpPr>
            <p:cNvPr id="95" name="学论网-专注原创-www.xuelun.me"/>
            <p:cNvSpPr/>
            <p:nvPr/>
          </p:nvSpPr>
          <p:spPr>
            <a:xfrm>
              <a:off x="8094448" y="2224348"/>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1) 转为灰度图</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2) 将图像归一化。由于用 k-Wave 进行模拟时外围填充的像素一定得是 0，所以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要在数据归一化的时候把原图里正常皮肤的部分对应到 0。</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770253"/>
            <a:ext cx="4018586" cy="1938020"/>
            <a:chOff x="7904788" y="4383480"/>
            <a:chExt cx="4018586" cy="1938020"/>
          </a:xfrm>
        </p:grpSpPr>
        <p:sp>
          <p:nvSpPr>
            <p:cNvPr id="98" name="学论网-专注原创-www.xuelun.me"/>
            <p:cNvSpPr/>
            <p:nvPr/>
          </p:nvSpPr>
          <p:spPr>
            <a:xfrm>
              <a:off x="8094448" y="4383480"/>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3) 将图像降低分辨率，</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以有效控制仿真的时间。</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4) 将图像的外围填充一圈 0，目的是</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让皮肤病灶完全位于圆形传感器阵列之中，使得光声成像模拟结果更加精确。</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000h"/>
          <p:cNvPicPr>
            <a:picLocks noChangeAspect="1"/>
          </p:cNvPicPr>
          <p:nvPr/>
        </p:nvPicPr>
        <p:blipFill>
          <a:blip r:embed="rId2"/>
          <a:stretch>
            <a:fillRect/>
          </a:stretch>
        </p:blipFill>
        <p:spPr>
          <a:xfrm>
            <a:off x="133350" y="1843405"/>
            <a:ext cx="7653655" cy="4592955"/>
          </a:xfrm>
          <a:prstGeom prst="rect">
            <a:avLst/>
          </a:prstGeom>
        </p:spPr>
      </p:pic>
      <p:sp>
        <p:nvSpPr>
          <p:cNvPr id="3" name="TextBox 6"/>
          <p:cNvSpPr txBox="1"/>
          <p:nvPr>
            <p:custDataLst>
              <p:tags r:id="rId3"/>
            </p:custDataLst>
          </p:nvPr>
        </p:nvSpPr>
        <p:spPr>
          <a:xfrm>
            <a:off x="696799" y="1108968"/>
            <a:ext cx="1888386"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预处理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7904788" y="929641"/>
            <a:ext cx="4018586" cy="1198880"/>
            <a:chOff x="7904788" y="2224348"/>
            <a:chExt cx="4018586" cy="1198880"/>
          </a:xfrm>
        </p:grpSpPr>
        <p:sp>
          <p:nvSpPr>
            <p:cNvPr id="5" name="学论网-专注原创-www.xuelun.me"/>
            <p:cNvSpPr/>
            <p:nvPr>
              <p:custDataLst>
                <p:tags r:id="rId4"/>
              </p:custDataLst>
            </p:nvPr>
          </p:nvSpPr>
          <p:spPr>
            <a:xfrm>
              <a:off x="8094448" y="2224348"/>
              <a:ext cx="3828926" cy="119888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本次项目采用的数据集为 Skin Cancer MNIST: HAM10000。该数据集由 10000张来自不同人群的皮肤镜图像组成。</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学论网-专注原创-www.xuelun.me"/>
            <p:cNvSpPr/>
            <p:nvPr>
              <p:custDataLst>
                <p:tags r:id="rId5"/>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bldLst>
      <p:bldP spid="27"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ISIC_0024312"/>
          <p:cNvPicPr>
            <a:picLocks noChangeAspect="1"/>
          </p:cNvPicPr>
          <p:nvPr/>
        </p:nvPicPr>
        <p:blipFill>
          <a:blip r:embed="rId1"/>
          <a:stretch>
            <a:fillRect/>
          </a:stretch>
        </p:blipFill>
        <p:spPr>
          <a:xfrm>
            <a:off x="374015" y="1536065"/>
            <a:ext cx="5118735" cy="3488055"/>
          </a:xfrm>
          <a:prstGeom prst="rect">
            <a:avLst/>
          </a:prstGeom>
        </p:spPr>
      </p:pic>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进行光声成像仿真各参数（</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具体是创建计算网格、定义介质属性、定义初始压力、定义传感器掩模）</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的各项参数，并且确保其与仿真时保持一致；然后使用 k-Wave 中的相关函数进行光声成像的重建。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4" name="图片 3" descr="img405"/>
          <p:cNvPicPr>
            <a:picLocks noChangeAspect="1"/>
          </p:cNvPicPr>
          <p:nvPr/>
        </p:nvPicPr>
        <p:blipFill>
          <a:blip r:embed="rId3"/>
          <a:stretch>
            <a:fillRect/>
          </a:stretch>
        </p:blipFill>
        <p:spPr>
          <a:xfrm>
            <a:off x="374015" y="1529080"/>
            <a:ext cx="5119370" cy="5119370"/>
          </a:xfrm>
          <a:prstGeom prst="rect">
            <a:avLst/>
          </a:prstGeom>
        </p:spPr>
      </p:pic>
      <p:sp>
        <p:nvSpPr>
          <p:cNvPr id="6" name="TextBox 6"/>
          <p:cNvSpPr txBox="1"/>
          <p:nvPr>
            <p:custDataLst>
              <p:tags r:id="rId4"/>
            </p:custDataLst>
          </p:nvPr>
        </p:nvSpPr>
        <p:spPr>
          <a:xfrm>
            <a:off x="696595" y="1108710"/>
            <a:ext cx="267906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光声成像仿真与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重建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学论网-专注原创-www.xuelun.me"/>
          <p:cNvSpPr/>
          <p:nvPr>
            <p:custDataLst>
              <p:tags r:id="rId5"/>
            </p:custDataLst>
          </p:nvPr>
        </p:nvSpPr>
        <p:spPr>
          <a:xfrm>
            <a:off x="5700395" y="5818505"/>
            <a:ext cx="6336665"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最终共得到在传感器个数为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50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时</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的 6000 张重建图像。将其中的 5000张划分为训练集，将其余的 1000 张划分为测试集。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35559" y="1108968"/>
            <a:ext cx="1888386" cy="382270"/>
          </a:xfrm>
          <a:prstGeom prst="rect">
            <a:avLst/>
          </a:prstGeom>
          <a:noFill/>
        </p:spPr>
        <p:txBody>
          <a:bodyPr wrap="square" lIns="0" tIns="48000" rIns="0" bIns="48000" rtlCol="0">
            <a:spAutoFit/>
          </a:bodyPr>
          <a:lstStyle/>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神经网络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结构</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img501"/>
          <p:cNvPicPr>
            <a:picLocks noChangeAspect="1"/>
          </p:cNvPicPr>
          <p:nvPr/>
        </p:nvPicPr>
        <p:blipFill>
          <a:blip r:embed="rId2"/>
          <a:stretch>
            <a:fillRect/>
          </a:stretch>
        </p:blipFill>
        <p:spPr>
          <a:xfrm>
            <a:off x="202565" y="1564640"/>
            <a:ext cx="5608320" cy="4970145"/>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3"/>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整个网络采用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U</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型结构，由左半部分的 Encoder 和右半部分的 Decoder 组成。Encoder分辨率递减； Decoder分辨率逐层递增，最终还原为</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原分辨率。</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96" name="学论网-专注原创-www.xuelun.me"/>
            <p:cNvSpPr/>
            <p:nvPr>
              <p:custDataLst>
                <p:tags r:id="rId4"/>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2306955"/>
            <a:chOff x="7904788" y="4383480"/>
            <a:chExt cx="4018586" cy="2306955"/>
          </a:xfrm>
        </p:grpSpPr>
        <p:sp>
          <p:nvSpPr>
            <p:cNvPr id="98" name="学论网-专注原创-www.xuelun.me"/>
            <p:cNvSpPr/>
            <p:nvPr>
              <p:custDataLst>
                <p:tags r:id="rId5"/>
              </p:custDataLst>
            </p:nvPr>
          </p:nvSpPr>
          <p:spPr>
            <a:xfrm>
              <a:off x="8094448" y="4383480"/>
              <a:ext cx="3828926" cy="230695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其中</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SwinT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不改变形状；</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PatchM</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[H,W,C]→[H/2,W/2,2C];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[H/2,W/2,2C]→[H,W,C];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PatchP</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[H,W,1]→</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PatchEx4</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[H/4,W/4,C]→[H,W,1];</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且同层之间还存在</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跳层连接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6"/>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bldLst>
      <p:bldP spid="28" grpId="0"/>
      <p:bldP spid="3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2"/>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从 Loss 的变化曲线可知，模型在第 1 个 epoch 到第 25 个 epoch，Train Loss 和Val Loss 都大幅度下降，最终到第 200 个 epoch 成功收敛。</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custDataLst>
                <p:tags r:id="rId3"/>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094603"/>
            <a:chOff x="7904788" y="4383480"/>
            <a:chExt cx="4018586" cy="1094603"/>
          </a:xfrm>
        </p:grpSpPr>
        <p:sp>
          <p:nvSpPr>
            <p:cNvPr id="98" name="学论网-专注原创-www.xuelun.me"/>
            <p:cNvSpPr/>
            <p:nvPr>
              <p:custDataLst>
                <p:tags r:id="rId4"/>
              </p:custDataLst>
            </p:nvPr>
          </p:nvSpPr>
          <p:spPr>
            <a:xfrm>
              <a:off x="8094448" y="4383480"/>
              <a:ext cx="3828926"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将原图像、重建图像和预测图象作图进行对比，如图所示。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5"/>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3" name="图片 2" descr="img505"/>
          <p:cNvPicPr>
            <a:picLocks noChangeAspect="1"/>
          </p:cNvPicPr>
          <p:nvPr/>
        </p:nvPicPr>
        <p:blipFill>
          <a:blip r:embed="rId6"/>
          <a:stretch>
            <a:fillRect/>
          </a:stretch>
        </p:blipFill>
        <p:spPr>
          <a:xfrm>
            <a:off x="280035" y="1630045"/>
            <a:ext cx="7259955" cy="3300730"/>
          </a:xfrm>
          <a:prstGeom prst="rect">
            <a:avLst/>
          </a:prstGeom>
        </p:spPr>
      </p:pic>
      <p:pic>
        <p:nvPicPr>
          <p:cNvPr id="4" name="图片 3" descr="img506"/>
          <p:cNvPicPr>
            <a:picLocks noChangeAspect="1"/>
          </p:cNvPicPr>
          <p:nvPr/>
        </p:nvPicPr>
        <p:blipFill>
          <a:blip r:embed="rId7"/>
          <a:stretch>
            <a:fillRect/>
          </a:stretch>
        </p:blipFill>
        <p:spPr>
          <a:xfrm>
            <a:off x="280035" y="1630045"/>
            <a:ext cx="7259955" cy="4839970"/>
          </a:xfrm>
          <a:prstGeom prst="rect">
            <a:avLst/>
          </a:prstGeom>
        </p:spPr>
      </p:pic>
      <p:sp>
        <p:nvSpPr>
          <p:cNvPr id="5" name="TextBox 6"/>
          <p:cNvSpPr txBox="1"/>
          <p:nvPr>
            <p:custDataLst>
              <p:tags r:id="rId8"/>
            </p:custDataLst>
          </p:nvPr>
        </p:nvSpPr>
        <p:spPr>
          <a:xfrm>
            <a:off x="935355" y="1108710"/>
            <a:ext cx="347154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训练过程及训练效果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展示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custDataLst>
              <p:tags r:id="rId11"/>
            </p:custDataLst>
          </p:nvPr>
        </p:nvPicPr>
        <p:blipFill>
          <a:blip r:embed="rId12"/>
          <a:stretch>
            <a:fillRect/>
          </a:stretch>
        </p:blipFill>
        <p:spPr>
          <a:xfrm>
            <a:off x="2718435" y="1567180"/>
            <a:ext cx="7284720" cy="3742055"/>
          </a:xfrm>
          <a:prstGeom prst="rect">
            <a:avLst/>
          </a:prstGeom>
        </p:spPr>
      </p:pic>
      <p:sp>
        <p:nvSpPr>
          <p:cNvPr id="14" name="学论网-专注原创-www.xuelun.me"/>
          <p:cNvSpPr/>
          <p:nvPr>
            <p:custDataLst>
              <p:tags r:id="rId13"/>
            </p:custDataLst>
          </p:nvPr>
        </p:nvSpPr>
        <p:spPr>
          <a:xfrm>
            <a:off x="3964940" y="5347335"/>
            <a:ext cx="4665980" cy="829945"/>
          </a:xfrm>
          <a:prstGeom prst="rect">
            <a:avLst/>
          </a:prstGeom>
        </p:spPr>
        <p:txBody>
          <a:bodyPr wrap="square">
            <a:spAutoFit/>
          </a:bodyPr>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上述</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7</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项评估图像相似度的指标都说明了预测图像与重建图像相比，更接近于</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原图像</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PP_MARK_KEY" val="c88875f5-07de-484e-a1ea-6a97b2c71395"/>
  <p:tag name="COMMONDATA" val="eyJoZGlkIjoiOWU2MTBkMDczMzM0ZmJiYjAyMzI2YmVlMTg5ZjM4ZTgifQ=="/>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1972</Words>
  <Application>WPS 演示</Application>
  <PresentationFormat>宽屏</PresentationFormat>
  <Paragraphs>237</Paragraphs>
  <Slides>12</Slides>
  <Notes>30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12</vt:i4>
      </vt:variant>
    </vt:vector>
  </HeadingPairs>
  <TitlesOfParts>
    <vt:vector size="22" baseType="lpstr">
      <vt:lpstr>Arial</vt:lpstr>
      <vt:lpstr>宋体</vt:lpstr>
      <vt:lpstr>Wingdings</vt:lpstr>
      <vt:lpstr>微软雅黑</vt:lpstr>
      <vt:lpstr>Impact MT Std</vt:lpstr>
      <vt:lpstr>等线</vt:lpstr>
      <vt:lpstr>Arial Unicode MS</vt:lpstr>
      <vt:lpstr>等线 Light</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帕格航航</cp:lastModifiedBy>
  <cp:revision>190</cp:revision>
  <dcterms:created xsi:type="dcterms:W3CDTF">2016-11-24T09:20:00Z</dcterms:created>
  <dcterms:modified xsi:type="dcterms:W3CDTF">2023-04-27T09:41:35Z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BE632B179F7B454885B614EF70B0B589</vt:lpwstr>
  </property>
</Properties>
</file>

<file path=docProps/thumbnail.jpeg>
</file>